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289" r:id="rId10"/>
    <p:sldId id="313" r:id="rId11"/>
    <p:sldId id="314" r:id="rId12"/>
    <p:sldId id="305" r:id="rId13"/>
    <p:sldId id="315" r:id="rId14"/>
    <p:sldId id="309" r:id="rId15"/>
    <p:sldId id="312" r:id="rId16"/>
    <p:sldId id="310" r:id="rId17"/>
    <p:sldId id="311" r:id="rId18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625C3-2123-4738-9C99-FD96EC56C673}" type="datetimeFigureOut">
              <a:rPr lang="en-US" smtClean="0"/>
              <a:pPr/>
              <a:t>9/1/2011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F6730-7C1A-4748-BA90-4B2ABC564104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3174" y="1214422"/>
            <a:ext cx="5857916" cy="12858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3174" y="2928934"/>
            <a:ext cx="5900734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pic>
        <p:nvPicPr>
          <p:cNvPr id="9" name="Picture 8" descr="csi_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57158" y="1928802"/>
            <a:ext cx="2579770" cy="398007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  <a:latin typeface="Gill Sans MT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>
            <a:lvl1pPr>
              <a:defRPr sz="2800">
                <a:latin typeface="Gill Sans MT" pitchFamily="34" charset="0"/>
              </a:defRPr>
            </a:lvl1pPr>
            <a:lvl2pPr>
              <a:defRPr>
                <a:latin typeface="Gill Sans MT" pitchFamily="34" charset="0"/>
              </a:defRPr>
            </a:lvl2pPr>
            <a:lvl3pPr>
              <a:defRPr>
                <a:latin typeface="Gill Sans MT" pitchFamily="34" charset="0"/>
              </a:defRPr>
            </a:lvl3pPr>
            <a:lvl4pPr>
              <a:defRPr>
                <a:latin typeface="Gill Sans MT" pitchFamily="34" charset="0"/>
              </a:defRPr>
            </a:lvl4pPr>
            <a:lvl5pPr>
              <a:defRPr>
                <a:latin typeface="Gill Sans M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7" name="Text Box 10"/>
          <p:cNvSpPr txBox="1">
            <a:spLocks noChangeArrowheads="1"/>
          </p:cNvSpPr>
          <p:nvPr userDrawn="1"/>
        </p:nvSpPr>
        <p:spPr bwMode="auto">
          <a:xfrm>
            <a:off x="1071538" y="6357958"/>
            <a:ext cx="7858180" cy="307777"/>
          </a:xfrm>
          <a:prstGeom prst="rect">
            <a:avLst/>
          </a:prstGeom>
          <a:solidFill>
            <a:srgbClr val="3A6E8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AU" sz="1400" dirty="0">
                <a:solidFill>
                  <a:schemeClr val="bg1"/>
                </a:solidFill>
              </a:rPr>
              <a:t>www.csi.edu.au </a:t>
            </a:r>
          </a:p>
        </p:txBody>
      </p:sp>
      <p:pic>
        <p:nvPicPr>
          <p:cNvPr id="8" name="Picture 7" descr="csi_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14282" y="5500702"/>
            <a:ext cx="785818" cy="1212360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8429652" y="6357958"/>
            <a:ext cx="500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7165D27-ACFB-4CA9-9838-EFE60C650418}" type="slidenum">
              <a:rPr lang="en-AU" sz="1400" smtClean="0">
                <a:solidFill>
                  <a:schemeClr val="bg1"/>
                </a:solidFill>
                <a:latin typeface="Gill Sans MT" pitchFamily="34" charset="0"/>
              </a:rPr>
              <a:pPr algn="r"/>
              <a:t>‹#›</a:t>
            </a:fld>
            <a:endParaRPr lang="en-AU" sz="1400" dirty="0">
              <a:solidFill>
                <a:schemeClr val="bg1"/>
              </a:solidFill>
              <a:latin typeface="Gill Sans MT" pitchFamily="34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28596" y="1428736"/>
            <a:ext cx="84296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Gill Sans M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b="1" dirty="0" smtClean="0">
                <a:solidFill>
                  <a:schemeClr val="tx2"/>
                </a:solidFill>
              </a:rPr>
              <a:t>The Evaluation of Public and Social Impact</a:t>
            </a:r>
            <a:endParaRPr lang="en-AU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91556" y="3212975"/>
            <a:ext cx="5392946" cy="2566935"/>
          </a:xfrm>
        </p:spPr>
        <p:txBody>
          <a:bodyPr>
            <a:normAutofit lnSpcReduction="10000"/>
          </a:bodyPr>
          <a:lstStyle/>
          <a:p>
            <a:r>
              <a:rPr lang="en-AU" sz="2400" dirty="0" smtClean="0"/>
              <a:t>Prof. Peter Shergold</a:t>
            </a:r>
          </a:p>
          <a:p>
            <a:r>
              <a:rPr lang="en-AU" sz="2400" dirty="0" smtClean="0"/>
              <a:t>Centre for Social Impact</a:t>
            </a:r>
          </a:p>
          <a:p>
            <a:endParaRPr lang="en-AU" sz="2400" dirty="0" smtClean="0"/>
          </a:p>
          <a:p>
            <a:r>
              <a:rPr lang="en-AU" sz="2400" dirty="0" smtClean="0"/>
              <a:t>Australasian Evaluation Society Conference, Sydney</a:t>
            </a:r>
          </a:p>
          <a:p>
            <a:r>
              <a:rPr lang="en-AU" sz="2400" dirty="0" smtClean="0"/>
              <a:t>1</a:t>
            </a:r>
            <a:r>
              <a:rPr lang="en-AU" sz="2400" baseline="30000" dirty="0" smtClean="0"/>
              <a:t>st</a:t>
            </a:r>
            <a:r>
              <a:rPr lang="en-AU" sz="2400" dirty="0" smtClean="0"/>
              <a:t> September 2011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Measuring Social Impact (ii)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3732" y="1600200"/>
            <a:ext cx="7774547" cy="4525963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  <a:buNone/>
              <a:tabLst>
                <a:tab pos="1795463" algn="l"/>
                <a:tab pos="2065338" algn="l"/>
              </a:tabLst>
            </a:pPr>
            <a:r>
              <a:rPr lang="en-AU" u="sng" dirty="0" smtClean="0">
                <a:solidFill>
                  <a:schemeClr val="accent2"/>
                </a:solidFill>
              </a:rPr>
              <a:t>Inputs</a:t>
            </a:r>
            <a:r>
              <a:rPr lang="en-AU" dirty="0" smtClean="0"/>
              <a:t>	:	resources used</a:t>
            </a:r>
          </a:p>
          <a:p>
            <a:pPr>
              <a:spcAft>
                <a:spcPts val="1200"/>
              </a:spcAft>
              <a:buNone/>
              <a:tabLst>
                <a:tab pos="1795463" algn="l"/>
                <a:tab pos="2065338" algn="l"/>
              </a:tabLst>
            </a:pPr>
            <a:r>
              <a:rPr lang="en-AU" u="sng" dirty="0" smtClean="0">
                <a:solidFill>
                  <a:schemeClr val="accent2"/>
                </a:solidFill>
              </a:rPr>
              <a:t>Outputs</a:t>
            </a:r>
            <a:r>
              <a:rPr lang="en-AU" dirty="0" smtClean="0"/>
              <a:t>	:	activities undertaken</a:t>
            </a:r>
          </a:p>
          <a:p>
            <a:pPr>
              <a:spcAft>
                <a:spcPts val="1200"/>
              </a:spcAft>
              <a:buNone/>
              <a:tabLst>
                <a:tab pos="1795463" algn="l"/>
                <a:tab pos="2065338" algn="l"/>
              </a:tabLst>
            </a:pPr>
            <a:r>
              <a:rPr lang="en-AU" u="sng" dirty="0" smtClean="0">
                <a:solidFill>
                  <a:schemeClr val="accent2"/>
                </a:solidFill>
              </a:rPr>
              <a:t>Outcomes</a:t>
            </a:r>
            <a:r>
              <a:rPr lang="en-AU" dirty="0" smtClean="0"/>
              <a:t>	:	net benefit to recipients</a:t>
            </a:r>
          </a:p>
          <a:p>
            <a:pPr lvl="5">
              <a:spcAft>
                <a:spcPts val="1200"/>
              </a:spcAft>
              <a:tabLst>
                <a:tab pos="1795463" algn="l"/>
                <a:tab pos="2065338" algn="l"/>
              </a:tabLst>
            </a:pPr>
            <a:r>
              <a:rPr lang="en-AU" dirty="0" smtClean="0"/>
              <a:t>intended results</a:t>
            </a:r>
          </a:p>
          <a:p>
            <a:pPr lvl="5">
              <a:spcAft>
                <a:spcPts val="1200"/>
              </a:spcAft>
              <a:tabLst>
                <a:tab pos="1795463" algn="l"/>
                <a:tab pos="2065338" algn="l"/>
              </a:tabLst>
            </a:pPr>
            <a:r>
              <a:rPr lang="en-AU" dirty="0" smtClean="0"/>
              <a:t>attributable to activities</a:t>
            </a:r>
          </a:p>
          <a:p>
            <a:pPr>
              <a:spcAft>
                <a:spcPts val="1200"/>
              </a:spcAft>
              <a:buNone/>
              <a:tabLst>
                <a:tab pos="1795463" algn="l"/>
                <a:tab pos="2065338" algn="l"/>
              </a:tabLst>
            </a:pPr>
            <a:r>
              <a:rPr lang="en-AU" u="sng" dirty="0" smtClean="0">
                <a:solidFill>
                  <a:schemeClr val="accent2"/>
                </a:solidFill>
              </a:rPr>
              <a:t>Impact</a:t>
            </a:r>
            <a:r>
              <a:rPr lang="en-AU" dirty="0" smtClean="0"/>
              <a:t>	:	net benefit to broader community</a:t>
            </a:r>
          </a:p>
          <a:p>
            <a:pPr lvl="5">
              <a:spcAft>
                <a:spcPts val="1200"/>
              </a:spcAft>
              <a:tabLst>
                <a:tab pos="1795463" algn="l"/>
                <a:tab pos="2065338" algn="l"/>
              </a:tabLst>
            </a:pPr>
            <a:r>
              <a:rPr lang="en-AU" dirty="0" smtClean="0"/>
              <a:t>often long-term</a:t>
            </a:r>
          </a:p>
          <a:p>
            <a:pPr lvl="5">
              <a:spcAft>
                <a:spcPts val="1200"/>
              </a:spcAft>
              <a:tabLst>
                <a:tab pos="1795463" algn="l"/>
                <a:tab pos="2065338" algn="l"/>
              </a:tabLst>
            </a:pPr>
            <a:r>
              <a:rPr lang="en-AU" dirty="0" smtClean="0"/>
              <a:t>including unintended ‘</a:t>
            </a:r>
            <a:r>
              <a:rPr lang="en-AU" dirty="0" err="1" smtClean="0"/>
              <a:t>spillover</a:t>
            </a:r>
            <a:r>
              <a:rPr lang="en-AU" dirty="0" smtClean="0"/>
              <a:t>’ </a:t>
            </a:r>
            <a:r>
              <a:rPr lang="en-AU" dirty="0" smtClean="0"/>
              <a:t>effects</a:t>
            </a:r>
          </a:p>
          <a:p>
            <a:pPr lvl="5">
              <a:spcAft>
                <a:spcPts val="1200"/>
              </a:spcAft>
              <a:tabLst>
                <a:tab pos="1795463" algn="l"/>
                <a:tab pos="2065338" algn="l"/>
              </a:tabLst>
            </a:pPr>
            <a:r>
              <a:rPr lang="en-AU" dirty="0" smtClean="0"/>
              <a:t>assessing level of contribution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Measuring Social Impact (iii)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422" y="1600200"/>
            <a:ext cx="8372858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en-AU" dirty="0" smtClean="0"/>
              <a:t>Social contribution may be through:</a:t>
            </a:r>
          </a:p>
          <a:p>
            <a:pPr lvl="1">
              <a:spcAft>
                <a:spcPts val="1200"/>
              </a:spcAft>
              <a:buNone/>
            </a:pPr>
            <a:r>
              <a:rPr lang="en-AU" u="sng" dirty="0" smtClean="0">
                <a:solidFill>
                  <a:schemeClr val="accent2"/>
                </a:solidFill>
              </a:rPr>
              <a:t>Delivering services </a:t>
            </a:r>
            <a:r>
              <a:rPr lang="en-AU" dirty="0" smtClean="0"/>
              <a:t>– e.g. welfare, environmental, cultural</a:t>
            </a:r>
          </a:p>
          <a:p>
            <a:pPr lvl="1">
              <a:spcAft>
                <a:spcPts val="1200"/>
              </a:spcAft>
              <a:buNone/>
            </a:pPr>
            <a:r>
              <a:rPr lang="en-AU" u="sng" dirty="0" smtClean="0">
                <a:solidFill>
                  <a:schemeClr val="accent2"/>
                </a:solidFill>
              </a:rPr>
              <a:t>Exerting influence </a:t>
            </a:r>
            <a:r>
              <a:rPr lang="en-AU" dirty="0" smtClean="0"/>
              <a:t>– e.g. education, research, advocacy, demonstration</a:t>
            </a:r>
          </a:p>
          <a:p>
            <a:pPr lvl="1">
              <a:spcAft>
                <a:spcPts val="1200"/>
              </a:spcAft>
              <a:buNone/>
            </a:pPr>
            <a:r>
              <a:rPr lang="en-AU" u="sng" dirty="0" smtClean="0">
                <a:solidFill>
                  <a:schemeClr val="accent2"/>
                </a:solidFill>
              </a:rPr>
              <a:t>Connecting community </a:t>
            </a:r>
            <a:r>
              <a:rPr lang="en-AU" dirty="0" smtClean="0"/>
              <a:t>– e.g. networks of trust, engagement, collaboration, participation</a:t>
            </a:r>
          </a:p>
          <a:p>
            <a:pPr lvl="2">
              <a:spcAft>
                <a:spcPts val="1200"/>
              </a:spcAft>
            </a:pPr>
            <a:r>
              <a:rPr lang="en-AU" sz="1800" dirty="0" smtClean="0"/>
              <a:t>including volunteering</a:t>
            </a:r>
          </a:p>
          <a:p>
            <a:pPr lvl="1">
              <a:spcAft>
                <a:spcPts val="1200"/>
              </a:spcAft>
              <a:buNone/>
            </a:pPr>
            <a:r>
              <a:rPr lang="en-AU" u="sng" dirty="0" smtClean="0">
                <a:solidFill>
                  <a:schemeClr val="accent2"/>
                </a:solidFill>
              </a:rPr>
              <a:t>Enhancing community endowment </a:t>
            </a:r>
            <a:r>
              <a:rPr lang="en-AU" dirty="0" smtClean="0"/>
              <a:t>– e.g. creation or preservation of assets for the future 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Measuring Social Impact (iv)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444" y="1600200"/>
            <a:ext cx="7785836" cy="4525963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1200"/>
              </a:spcAft>
              <a:buNone/>
            </a:pPr>
            <a:r>
              <a:rPr lang="en-AU" dirty="0" smtClean="0"/>
              <a:t>May be focussed on the </a:t>
            </a:r>
            <a:r>
              <a:rPr lang="en-AU" u="sng" dirty="0" smtClean="0">
                <a:solidFill>
                  <a:schemeClr val="accent2"/>
                </a:solidFill>
              </a:rPr>
              <a:t>social auditing process</a:t>
            </a:r>
          </a:p>
          <a:p>
            <a:pPr>
              <a:spcAft>
                <a:spcPts val="1200"/>
              </a:spcAft>
              <a:buNone/>
            </a:pPr>
            <a:r>
              <a:rPr lang="en-AU" dirty="0" smtClean="0"/>
              <a:t>	</a:t>
            </a:r>
            <a:r>
              <a:rPr lang="en-AU" sz="2400" dirty="0" smtClean="0"/>
              <a:t>involving </a:t>
            </a:r>
            <a:r>
              <a:rPr lang="en-AU" sz="2400" dirty="0" smtClean="0"/>
              <a:t>stakeholders, mapping outcomes, establishing materiality, indentifying impact, ensuring </a:t>
            </a:r>
            <a:r>
              <a:rPr lang="en-AU" sz="2400" dirty="0" smtClean="0"/>
              <a:t>transparency</a:t>
            </a:r>
            <a:endParaRPr lang="en-AU" dirty="0" smtClean="0"/>
          </a:p>
          <a:p>
            <a:pPr>
              <a:spcAft>
                <a:spcPts val="1200"/>
              </a:spcAft>
              <a:buNone/>
            </a:pPr>
            <a:r>
              <a:rPr lang="en-AU" dirty="0" smtClean="0"/>
              <a:t>May calculate a </a:t>
            </a:r>
            <a:r>
              <a:rPr lang="en-AU" u="sng" dirty="0" smtClean="0">
                <a:solidFill>
                  <a:schemeClr val="accent2"/>
                </a:solidFill>
              </a:rPr>
              <a:t>monetary value</a:t>
            </a:r>
          </a:p>
          <a:p>
            <a:pPr>
              <a:spcAft>
                <a:spcPts val="1200"/>
              </a:spcAft>
              <a:buNone/>
            </a:pPr>
            <a:r>
              <a:rPr lang="en-AU" dirty="0" smtClean="0"/>
              <a:t>	</a:t>
            </a:r>
            <a:r>
              <a:rPr lang="en-AU" sz="2400" dirty="0" smtClean="0"/>
              <a:t>expressing </a:t>
            </a:r>
            <a:r>
              <a:rPr lang="en-AU" sz="2400" dirty="0" smtClean="0"/>
              <a:t>a rate of return on social </a:t>
            </a:r>
            <a:r>
              <a:rPr lang="en-AU" sz="2400" dirty="0" smtClean="0"/>
              <a:t>investments</a:t>
            </a:r>
          </a:p>
          <a:p>
            <a:pPr>
              <a:spcAft>
                <a:spcPts val="1200"/>
              </a:spcAft>
              <a:buNone/>
            </a:pPr>
            <a:r>
              <a:rPr lang="en-AU" sz="2400" dirty="0" smtClean="0"/>
              <a:t>	</a:t>
            </a:r>
            <a:r>
              <a:rPr lang="en-AU" sz="2400" dirty="0" smtClean="0"/>
              <a:t>or</a:t>
            </a:r>
          </a:p>
          <a:p>
            <a:pPr>
              <a:spcAft>
                <a:spcPts val="1200"/>
              </a:spcAft>
              <a:buNone/>
            </a:pPr>
            <a:r>
              <a:rPr lang="en-AU" sz="2400" dirty="0" smtClean="0"/>
              <a:t>	</a:t>
            </a:r>
            <a:r>
              <a:rPr lang="en-AU" sz="2400" dirty="0" smtClean="0"/>
              <a:t>measuring the reduction in public expenditure</a:t>
            </a:r>
            <a:endParaRPr lang="en-AU" dirty="0" smtClean="0"/>
          </a:p>
          <a:p>
            <a:pPr>
              <a:spcAft>
                <a:spcPts val="1200"/>
              </a:spcAft>
              <a:buNone/>
            </a:pPr>
            <a:r>
              <a:rPr lang="en-AU" dirty="0" smtClean="0"/>
              <a:t>For either:</a:t>
            </a:r>
          </a:p>
          <a:p>
            <a:pPr>
              <a:spcAft>
                <a:spcPts val="1200"/>
              </a:spcAft>
            </a:pPr>
            <a:r>
              <a:rPr lang="en-AU" dirty="0" smtClean="0">
                <a:solidFill>
                  <a:schemeClr val="accent2"/>
                </a:solidFill>
              </a:rPr>
              <a:t>retrospective</a:t>
            </a:r>
            <a:r>
              <a:rPr lang="en-AU" dirty="0" smtClean="0"/>
              <a:t> purposes (evaluation, diagnosis, report)</a:t>
            </a:r>
          </a:p>
          <a:p>
            <a:pPr>
              <a:spcAft>
                <a:spcPts val="1200"/>
              </a:spcAft>
            </a:pPr>
            <a:r>
              <a:rPr lang="en-AU" dirty="0" smtClean="0">
                <a:solidFill>
                  <a:schemeClr val="accent2"/>
                </a:solidFill>
              </a:rPr>
              <a:t>predictive</a:t>
            </a:r>
            <a:r>
              <a:rPr lang="en-AU" dirty="0" smtClean="0"/>
              <a:t> purposes (forecast, plan)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49733" cy="1143000"/>
          </a:xfrm>
        </p:spPr>
        <p:txBody>
          <a:bodyPr>
            <a:normAutofit/>
          </a:bodyPr>
          <a:lstStyle/>
          <a:p>
            <a:r>
              <a:rPr lang="en-AU" sz="3200" dirty="0" smtClean="0"/>
              <a:t>Measuring Social Impact: Origins</a:t>
            </a:r>
            <a:endParaRPr lang="en-AU" sz="3200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1038578" y="1600200"/>
            <a:ext cx="781970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itchFamily="34" charset="0"/>
              <a:buChar char="•"/>
            </a:pPr>
            <a:endParaRPr lang="en-AU" dirty="0" smtClean="0">
              <a:latin typeface="Gill Sans MT" pitchFamily="34" charset="0"/>
            </a:endParaRPr>
          </a:p>
          <a:p>
            <a:pPr marL="271463" indent="-271463">
              <a:spcAft>
                <a:spcPts val="1200"/>
              </a:spcAft>
              <a:buFont typeface="Arial" pitchFamily="34" charset="0"/>
              <a:buChar char="•"/>
            </a:pPr>
            <a:endParaRPr lang="en-AU" sz="2400" dirty="0" smtClean="0">
              <a:latin typeface="Gill Sans MT" pitchFamily="34" charset="0"/>
            </a:endParaRPr>
          </a:p>
          <a:p>
            <a:pPr marL="271463" indent="-271463">
              <a:spcAft>
                <a:spcPts val="1200"/>
              </a:spcAft>
              <a:buFont typeface="Arial" pitchFamily="34" charset="0"/>
              <a:buChar char="•"/>
            </a:pPr>
            <a:r>
              <a:rPr lang="en-AU" sz="2400" dirty="0" smtClean="0">
                <a:latin typeface="Gill Sans MT" pitchFamily="34" charset="0"/>
              </a:rPr>
              <a:t>accounting</a:t>
            </a:r>
          </a:p>
          <a:p>
            <a:pPr marL="271463" indent="-271463">
              <a:spcAft>
                <a:spcPts val="1200"/>
              </a:spcAft>
              <a:buFont typeface="Arial" pitchFamily="34" charset="0"/>
              <a:buChar char="•"/>
            </a:pPr>
            <a:r>
              <a:rPr lang="en-AU" sz="2400" dirty="0" smtClean="0">
                <a:latin typeface="Gill Sans MT" pitchFamily="34" charset="0"/>
              </a:rPr>
              <a:t>cost-benefit analysis</a:t>
            </a:r>
          </a:p>
          <a:p>
            <a:pPr marL="271463" indent="-271463">
              <a:spcAft>
                <a:spcPts val="1200"/>
              </a:spcAft>
              <a:buFont typeface="Arial" pitchFamily="34" charset="0"/>
              <a:buChar char="•"/>
            </a:pPr>
            <a:r>
              <a:rPr lang="en-AU" sz="2400" dirty="0" smtClean="0">
                <a:latin typeface="Gill Sans MT" pitchFamily="34" charset="0"/>
              </a:rPr>
              <a:t>design structure, especially logical framework (“log frame</a:t>
            </a:r>
            <a:r>
              <a:rPr lang="en-AU" dirty="0" smtClean="0">
                <a:latin typeface="Gill Sans MT" pitchFamily="34" charset="0"/>
              </a:rPr>
              <a:t>”)</a:t>
            </a:r>
            <a:endParaRPr lang="en-AU" dirty="0">
              <a:latin typeface="Gill Sans MT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59557" y="1739881"/>
            <a:ext cx="50235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None/>
            </a:pPr>
            <a:r>
              <a:rPr lang="en-AU" sz="2800" dirty="0" smtClean="0">
                <a:solidFill>
                  <a:schemeClr val="accent2"/>
                </a:solidFill>
              </a:rPr>
              <a:t>Methodological origins</a:t>
            </a: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72311" cy="11430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Measuring Social Impact:  Methodologies (</a:t>
            </a:r>
            <a:r>
              <a:rPr lang="en-AU" dirty="0" err="1" smtClean="0"/>
              <a:t>i</a:t>
            </a:r>
            <a:r>
              <a:rPr lang="en-AU" dirty="0" smtClean="0"/>
              <a:t>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AU" dirty="0" smtClean="0">
                <a:solidFill>
                  <a:schemeClr val="accent2"/>
                </a:solidFill>
              </a:rPr>
              <a:t>Social Accounting</a:t>
            </a:r>
          </a:p>
          <a:p>
            <a:pPr>
              <a:buNone/>
            </a:pPr>
            <a:r>
              <a:rPr lang="en-AU" sz="1800" dirty="0" smtClean="0"/>
              <a:t>(New Economics Foundation)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endParaRPr lang="en-AU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AU" dirty="0" smtClean="0">
                <a:solidFill>
                  <a:schemeClr val="accent2"/>
                </a:solidFill>
              </a:rPr>
              <a:t>REDF	</a:t>
            </a:r>
          </a:p>
          <a:p>
            <a:pPr>
              <a:buNone/>
            </a:pPr>
            <a:r>
              <a:rPr lang="en-AU" sz="1800" dirty="0" smtClean="0"/>
              <a:t>(Roberts Enterprise </a:t>
            </a:r>
          </a:p>
          <a:p>
            <a:pPr>
              <a:buNone/>
            </a:pPr>
            <a:r>
              <a:rPr lang="en-AU" sz="1800" dirty="0" smtClean="0"/>
              <a:t>Development Fund)</a:t>
            </a:r>
          </a:p>
          <a:p>
            <a:pPr>
              <a:buNone/>
            </a:pPr>
            <a:endParaRPr lang="en-AU" sz="1800" dirty="0" smtClean="0"/>
          </a:p>
          <a:p>
            <a:pPr>
              <a:buNone/>
            </a:pPr>
            <a:r>
              <a:rPr lang="en-AU" sz="2400" dirty="0" smtClean="0"/>
              <a:t>	</a:t>
            </a:r>
            <a:r>
              <a:rPr lang="en-AU" sz="1800" dirty="0" smtClean="0"/>
              <a:t>	</a:t>
            </a:r>
          </a:p>
          <a:p>
            <a:pPr>
              <a:buNone/>
            </a:pPr>
            <a:endParaRPr lang="en-AU" sz="1800" dirty="0" smtClean="0"/>
          </a:p>
          <a:p>
            <a:pPr>
              <a:buNone/>
            </a:pPr>
            <a:endParaRPr lang="en-AU" dirty="0" smtClean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14044" y="1648178"/>
            <a:ext cx="52267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itchFamily="34" charset="0"/>
              <a:buChar char="•"/>
            </a:pPr>
            <a:r>
              <a:rPr lang="en-AU" dirty="0" smtClean="0">
                <a:latin typeface="Gill Sans MT" pitchFamily="34" charset="0"/>
              </a:rPr>
              <a:t>to exhibit social, </a:t>
            </a:r>
            <a:r>
              <a:rPr lang="en-AU" dirty="0" err="1" smtClean="0">
                <a:latin typeface="Gill Sans MT" pitchFamily="34" charset="0"/>
              </a:rPr>
              <a:t>env’al</a:t>
            </a:r>
            <a:r>
              <a:rPr lang="en-AU" dirty="0" smtClean="0">
                <a:latin typeface="Gill Sans MT" pitchFamily="34" charset="0"/>
              </a:rPr>
              <a:t>, economic performance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en-AU" dirty="0" smtClean="0">
                <a:latin typeface="Gill Sans MT" pitchFamily="34" charset="0"/>
              </a:rPr>
              <a:t>based on values of stakeholders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en-AU" dirty="0" smtClean="0">
                <a:latin typeface="Gill Sans MT" pitchFamily="34" charset="0"/>
              </a:rPr>
              <a:t>planning	accounting	audit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en-AU" dirty="0" smtClean="0">
                <a:latin typeface="Gill Sans MT" pitchFamily="34" charset="0"/>
              </a:rPr>
              <a:t>social account statement (independently verified)</a:t>
            </a:r>
            <a:endParaRPr lang="en-AU" dirty="0">
              <a:latin typeface="Gill Sans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91468" y="3572933"/>
            <a:ext cx="52041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itchFamily="34" charset="0"/>
              <a:buChar char="•"/>
            </a:pPr>
            <a:r>
              <a:rPr lang="en-AU" dirty="0" smtClean="0">
                <a:latin typeface="Gill Sans MT" pitchFamily="34" charset="0"/>
              </a:rPr>
              <a:t>to measure success in creating social value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en-AU" dirty="0" smtClean="0">
                <a:latin typeface="Gill Sans MT" pitchFamily="34" charset="0"/>
              </a:rPr>
              <a:t>calculate enterprise, social purpose, blended value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en-AU" dirty="0" smtClean="0">
                <a:latin typeface="Gill Sans MT" pitchFamily="34" charset="0"/>
              </a:rPr>
              <a:t>calculate index of return on each</a:t>
            </a:r>
            <a:endParaRPr lang="en-AU" dirty="0">
              <a:latin typeface="Gill Sans MT" pitchFamily="34" charset="0"/>
            </a:endParaRPr>
          </a:p>
        </p:txBody>
      </p:sp>
      <p:sp>
        <p:nvSpPr>
          <p:cNvPr id="10" name="Left Brace 9"/>
          <p:cNvSpPr/>
          <p:nvPr/>
        </p:nvSpPr>
        <p:spPr>
          <a:xfrm>
            <a:off x="3381022" y="1755422"/>
            <a:ext cx="361245" cy="1032934"/>
          </a:xfrm>
          <a:prstGeom prst="leftBrace">
            <a:avLst>
              <a:gd name="adj1" fmla="val 8333"/>
              <a:gd name="adj2" fmla="val 36799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Left Brace 10"/>
          <p:cNvSpPr/>
          <p:nvPr/>
        </p:nvSpPr>
        <p:spPr>
          <a:xfrm>
            <a:off x="3403600" y="3550354"/>
            <a:ext cx="361245" cy="1055512"/>
          </a:xfrm>
          <a:prstGeom prst="leftBrace">
            <a:avLst>
              <a:gd name="adj1" fmla="val 8333"/>
              <a:gd name="adj2" fmla="val 39305"/>
            </a:avLst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865511" y="2415822"/>
            <a:ext cx="587022" cy="11290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767689" y="2387600"/>
            <a:ext cx="587022" cy="11290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57" y="274638"/>
            <a:ext cx="8681154" cy="11430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Measuring Social Impact:  Methodologies (ii)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85821" y="1676400"/>
            <a:ext cx="52267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itchFamily="34" charset="0"/>
              <a:buChar char="•"/>
            </a:pPr>
            <a:r>
              <a:rPr lang="en-AU" dirty="0" smtClean="0">
                <a:latin typeface="Gill Sans MT" pitchFamily="34" charset="0"/>
              </a:rPr>
              <a:t>to measure success in creating social value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en-AU" dirty="0" smtClean="0">
                <a:latin typeface="Gill Sans MT" pitchFamily="34" charset="0"/>
              </a:rPr>
              <a:t>map and provide evidence of outcomes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en-AU" dirty="0" smtClean="0">
                <a:latin typeface="Gill Sans MT" pitchFamily="34" charset="0"/>
              </a:rPr>
              <a:t>establish impacts 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en-AU" dirty="0" smtClean="0">
                <a:latin typeface="Gill Sans MT" pitchFamily="34" charset="0"/>
              </a:rPr>
              <a:t>put a monetary value on that impact</a:t>
            </a:r>
            <a:endParaRPr lang="en-AU" dirty="0">
              <a:latin typeface="Gill Sans MT" pitchFamily="34" charset="0"/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3426177" y="1732844"/>
            <a:ext cx="361245" cy="1179689"/>
          </a:xfrm>
          <a:prstGeom prst="leftBrac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Rectangle 5"/>
          <p:cNvSpPr/>
          <p:nvPr/>
        </p:nvSpPr>
        <p:spPr>
          <a:xfrm>
            <a:off x="468489" y="1751168"/>
            <a:ext cx="31326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sz="2800" b="1" dirty="0" smtClean="0">
                <a:solidFill>
                  <a:schemeClr val="accent2"/>
                </a:solidFill>
                <a:latin typeface="Gill Sans MT" pitchFamily="34" charset="0"/>
              </a:rPr>
              <a:t>SROI</a:t>
            </a:r>
          </a:p>
          <a:p>
            <a:pPr>
              <a:buNone/>
            </a:pPr>
            <a:r>
              <a:rPr lang="en-AU" dirty="0" smtClean="0">
                <a:latin typeface="Gill Sans MT" pitchFamily="34" charset="0"/>
              </a:rPr>
              <a:t>(Social Return on Investment</a:t>
            </a:r>
          </a:p>
          <a:p>
            <a:pPr>
              <a:buNone/>
            </a:pPr>
            <a:r>
              <a:rPr lang="en-AU" dirty="0" smtClean="0">
                <a:latin typeface="Gill Sans MT" pitchFamily="34" charset="0"/>
              </a:rPr>
              <a:t>   Network)</a:t>
            </a:r>
            <a:endParaRPr lang="en-AU" dirty="0">
              <a:latin typeface="Gill Sans M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999" y="3476978"/>
            <a:ext cx="29012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 smtClean="0">
                <a:solidFill>
                  <a:schemeClr val="accent2"/>
                </a:solidFill>
              </a:rPr>
              <a:t>Stakeholder Value</a:t>
            </a:r>
          </a:p>
          <a:p>
            <a:r>
              <a:rPr lang="en-AU" sz="2800" b="1" dirty="0" smtClean="0">
                <a:solidFill>
                  <a:schemeClr val="accent2"/>
                </a:solidFill>
              </a:rPr>
              <a:t>Management Analysis</a:t>
            </a:r>
            <a:endParaRPr lang="en-AU" sz="2800" b="1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36622" y="3567289"/>
            <a:ext cx="487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itchFamily="34" charset="0"/>
              <a:buChar char="•"/>
            </a:pPr>
            <a:r>
              <a:rPr lang="en-AU" dirty="0" smtClean="0">
                <a:latin typeface="Gill Sans MT" pitchFamily="34" charset="0"/>
              </a:rPr>
              <a:t>to analyse stated preferences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en-AU" dirty="0" smtClean="0">
                <a:latin typeface="Gill Sans MT" pitchFamily="34" charset="0"/>
              </a:rPr>
              <a:t>infer stakeholder trade-offs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en-AU" dirty="0" smtClean="0">
                <a:latin typeface="Gill Sans MT" pitchFamily="34" charset="0"/>
              </a:rPr>
              <a:t>calculate relative value</a:t>
            </a:r>
          </a:p>
        </p:txBody>
      </p:sp>
      <p:sp>
        <p:nvSpPr>
          <p:cNvPr id="10" name="Left Brace 9"/>
          <p:cNvSpPr/>
          <p:nvPr/>
        </p:nvSpPr>
        <p:spPr>
          <a:xfrm>
            <a:off x="3443111" y="3544710"/>
            <a:ext cx="361245" cy="1185334"/>
          </a:xfrm>
          <a:prstGeom prst="leftBrac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The </a:t>
            </a:r>
            <a:r>
              <a:rPr lang="en-AU" dirty="0" smtClean="0">
                <a:solidFill>
                  <a:schemeClr val="accent2"/>
                </a:solidFill>
              </a:rPr>
              <a:t>Dangers</a:t>
            </a:r>
            <a:r>
              <a:rPr lang="en-AU" dirty="0" smtClean="0"/>
              <a:t> of Measuring Social Impact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9866" y="1600200"/>
            <a:ext cx="7808413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AU" sz="2400" dirty="0" smtClean="0"/>
              <a:t>undermines </a:t>
            </a:r>
            <a:r>
              <a:rPr lang="en-AU" sz="2400" dirty="0" smtClean="0"/>
              <a:t>the gift of giving</a:t>
            </a:r>
          </a:p>
          <a:p>
            <a:pPr>
              <a:spcAft>
                <a:spcPts val="1200"/>
              </a:spcAft>
            </a:pPr>
            <a:r>
              <a:rPr lang="en-AU" sz="2400" dirty="0" smtClean="0"/>
              <a:t>takes </a:t>
            </a:r>
            <a:r>
              <a:rPr lang="en-AU" sz="2400" dirty="0" smtClean="0"/>
              <a:t>up scarce resources</a:t>
            </a:r>
          </a:p>
          <a:p>
            <a:pPr>
              <a:spcAft>
                <a:spcPts val="1200"/>
              </a:spcAft>
            </a:pPr>
            <a:r>
              <a:rPr lang="en-AU" sz="2400" dirty="0" smtClean="0"/>
              <a:t>p</a:t>
            </a:r>
            <a:r>
              <a:rPr lang="en-AU" sz="2400" dirty="0" smtClean="0"/>
              <a:t>otential </a:t>
            </a:r>
            <a:r>
              <a:rPr lang="en-AU" sz="2400" dirty="0" smtClean="0"/>
              <a:t>to be misused (e.g. by governments)</a:t>
            </a:r>
          </a:p>
          <a:p>
            <a:pPr>
              <a:spcAft>
                <a:spcPts val="1200"/>
              </a:spcAft>
            </a:pPr>
            <a:r>
              <a:rPr lang="en-AU" sz="2400" dirty="0" smtClean="0"/>
              <a:t>difficulty </a:t>
            </a:r>
            <a:r>
              <a:rPr lang="en-AU" sz="2400" dirty="0" smtClean="0"/>
              <a:t>of measuring intangible contribution</a:t>
            </a:r>
          </a:p>
          <a:p>
            <a:pPr>
              <a:spcAft>
                <a:spcPts val="1200"/>
              </a:spcAft>
            </a:pPr>
            <a:r>
              <a:rPr lang="en-AU" sz="2400" dirty="0" smtClean="0"/>
              <a:t>may </a:t>
            </a:r>
            <a:r>
              <a:rPr lang="en-AU" sz="2400" dirty="0" smtClean="0"/>
              <a:t>focus activity on the measurable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The </a:t>
            </a:r>
            <a:r>
              <a:rPr lang="en-AU" dirty="0" smtClean="0">
                <a:solidFill>
                  <a:schemeClr val="accent2"/>
                </a:solidFill>
              </a:rPr>
              <a:t>Benefits </a:t>
            </a:r>
            <a:r>
              <a:rPr lang="en-AU" dirty="0" smtClean="0"/>
              <a:t>of Measuring Social Impact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8578" y="1600200"/>
            <a:ext cx="7819702" cy="4525963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en-AU" dirty="0" smtClean="0"/>
              <a:t>to </a:t>
            </a:r>
            <a:r>
              <a:rPr lang="en-AU" dirty="0" smtClean="0"/>
              <a:t>improve organisational performance</a:t>
            </a:r>
          </a:p>
          <a:p>
            <a:pPr>
              <a:spcAft>
                <a:spcPts val="1200"/>
              </a:spcAft>
            </a:pPr>
            <a:r>
              <a:rPr lang="en-AU" dirty="0" smtClean="0"/>
              <a:t>to </a:t>
            </a:r>
            <a:r>
              <a:rPr lang="en-AU" dirty="0" smtClean="0"/>
              <a:t>ensure scarce resources are being used to most effect</a:t>
            </a:r>
          </a:p>
          <a:p>
            <a:pPr>
              <a:spcAft>
                <a:spcPts val="1200"/>
              </a:spcAft>
            </a:pPr>
            <a:r>
              <a:rPr lang="en-AU" dirty="0" smtClean="0"/>
              <a:t>to </a:t>
            </a:r>
            <a:r>
              <a:rPr lang="en-AU" dirty="0" smtClean="0"/>
              <a:t>engage diverse stakeholders</a:t>
            </a:r>
          </a:p>
          <a:p>
            <a:pPr>
              <a:spcAft>
                <a:spcPts val="1200"/>
              </a:spcAft>
            </a:pPr>
            <a:r>
              <a:rPr lang="en-AU" dirty="0" smtClean="0"/>
              <a:t>to </a:t>
            </a:r>
            <a:r>
              <a:rPr lang="en-AU" dirty="0" smtClean="0"/>
              <a:t>assess relationship between mission and activities</a:t>
            </a:r>
          </a:p>
          <a:p>
            <a:pPr>
              <a:spcAft>
                <a:spcPts val="1200"/>
              </a:spcAft>
            </a:pPr>
            <a:r>
              <a:rPr lang="en-AU" dirty="0" smtClean="0"/>
              <a:t>to </a:t>
            </a:r>
            <a:r>
              <a:rPr lang="en-AU" dirty="0" smtClean="0"/>
              <a:t>increase accountability and maintain public trust</a:t>
            </a:r>
          </a:p>
          <a:p>
            <a:pPr>
              <a:spcAft>
                <a:spcPts val="1200"/>
              </a:spcAft>
            </a:pPr>
            <a:r>
              <a:rPr lang="en-AU" dirty="0" smtClean="0"/>
              <a:t>to </a:t>
            </a:r>
            <a:r>
              <a:rPr lang="en-AU" dirty="0" smtClean="0"/>
              <a:t>raise public profile</a:t>
            </a:r>
          </a:p>
          <a:p>
            <a:pPr>
              <a:spcAft>
                <a:spcPts val="1200"/>
              </a:spcAft>
            </a:pPr>
            <a:r>
              <a:rPr lang="en-AU" dirty="0" smtClean="0"/>
              <a:t>to </a:t>
            </a:r>
            <a:r>
              <a:rPr lang="en-AU" dirty="0" smtClean="0"/>
              <a:t>exhibit to benefactors the social return on their funds</a:t>
            </a:r>
          </a:p>
          <a:p>
            <a:pPr>
              <a:spcAft>
                <a:spcPts val="1200"/>
              </a:spcAft>
            </a:pPr>
            <a:r>
              <a:rPr lang="en-AU" dirty="0" smtClean="0"/>
              <a:t>to </a:t>
            </a:r>
            <a:r>
              <a:rPr lang="en-AU" dirty="0" smtClean="0"/>
              <a:t>improve public policy outcomes</a:t>
            </a:r>
            <a:br>
              <a:rPr lang="en-AU" dirty="0" smtClean="0"/>
            </a:b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The Dimensions of Public and Social Innovation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79148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AU" dirty="0" smtClean="0">
                <a:solidFill>
                  <a:srgbClr val="C00000"/>
                </a:solidFill>
              </a:rPr>
              <a:t>Government</a:t>
            </a:r>
          </a:p>
          <a:p>
            <a:pPr lvl="1"/>
            <a:r>
              <a:rPr lang="en-AU" dirty="0" smtClean="0"/>
              <a:t>the contractual state</a:t>
            </a:r>
          </a:p>
          <a:p>
            <a:pPr lvl="1"/>
            <a:r>
              <a:rPr lang="en-AU" dirty="0" smtClean="0"/>
              <a:t>the coproduction of service</a:t>
            </a:r>
          </a:p>
          <a:p>
            <a:pPr lvl="1"/>
            <a:r>
              <a:rPr lang="en-AU" dirty="0" smtClean="0"/>
              <a:t>the harnessing of capital</a:t>
            </a:r>
          </a:p>
          <a:p>
            <a:pPr>
              <a:buNone/>
            </a:pPr>
            <a:r>
              <a:rPr lang="en-AU" dirty="0" smtClean="0">
                <a:solidFill>
                  <a:srgbClr val="C00000"/>
                </a:solidFill>
              </a:rPr>
              <a:t>Community</a:t>
            </a:r>
          </a:p>
          <a:p>
            <a:pPr lvl="1"/>
            <a:r>
              <a:rPr lang="en-AU" dirty="0" smtClean="0"/>
              <a:t>the third party organisation</a:t>
            </a:r>
          </a:p>
          <a:p>
            <a:pPr lvl="1"/>
            <a:r>
              <a:rPr lang="en-AU" dirty="0" smtClean="0"/>
              <a:t>the social enterprise</a:t>
            </a:r>
          </a:p>
          <a:p>
            <a:pPr lvl="1"/>
            <a:r>
              <a:rPr lang="en-AU" dirty="0" smtClean="0"/>
              <a:t>directing trade surplus </a:t>
            </a:r>
            <a:r>
              <a:rPr lang="en-AU" dirty="0" smtClean="0"/>
              <a:t>to mission</a:t>
            </a:r>
            <a:endParaRPr lang="en-AU" dirty="0" smtClean="0"/>
          </a:p>
          <a:p>
            <a:pPr>
              <a:buNone/>
            </a:pPr>
            <a:r>
              <a:rPr lang="en-AU" dirty="0" smtClean="0">
                <a:solidFill>
                  <a:srgbClr val="C00000"/>
                </a:solidFill>
              </a:rPr>
              <a:t>Business</a:t>
            </a:r>
          </a:p>
          <a:p>
            <a:pPr lvl="1"/>
            <a:r>
              <a:rPr lang="en-AU" dirty="0" smtClean="0"/>
              <a:t>corporate responsibility and sustainability</a:t>
            </a:r>
          </a:p>
          <a:p>
            <a:pPr lvl="1"/>
            <a:r>
              <a:rPr lang="en-AU" dirty="0" smtClean="0"/>
              <a:t>the shared value organisation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Government</a:t>
            </a:r>
            <a:endParaRPr lang="en-AU" dirty="0"/>
          </a:p>
        </p:txBody>
      </p:sp>
      <p:sp>
        <p:nvSpPr>
          <p:cNvPr id="4" name="Oval 3"/>
          <p:cNvSpPr/>
          <p:nvPr/>
        </p:nvSpPr>
        <p:spPr>
          <a:xfrm>
            <a:off x="3505199" y="1817914"/>
            <a:ext cx="2438400" cy="2275115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394857" y="3232655"/>
            <a:ext cx="2514600" cy="2275114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582886" y="3153228"/>
            <a:ext cx="2362200" cy="2231572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39572" y="3672518"/>
            <a:ext cx="1600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1">
                    <a:lumMod val="75000"/>
                  </a:schemeClr>
                </a:solidFill>
              </a:rPr>
              <a:t>auditing</a:t>
            </a:r>
          </a:p>
          <a:p>
            <a:r>
              <a:rPr lang="en-AU" dirty="0" smtClean="0">
                <a:solidFill>
                  <a:schemeClr val="accent1">
                    <a:lumMod val="75000"/>
                  </a:schemeClr>
                </a:solidFill>
              </a:rPr>
              <a:t>social</a:t>
            </a:r>
          </a:p>
          <a:p>
            <a:r>
              <a:rPr lang="en-AU" dirty="0" smtClean="0">
                <a:solidFill>
                  <a:schemeClr val="accent1">
                    <a:lumMod val="75000"/>
                  </a:schemeClr>
                </a:solidFill>
              </a:rPr>
              <a:t>mission</a:t>
            </a:r>
          </a:p>
          <a:p>
            <a:pPr algn="ctr"/>
            <a:endParaRPr lang="en-A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AU" b="1" dirty="0" smtClean="0">
                <a:solidFill>
                  <a:srgbClr val="C00000"/>
                </a:solidFill>
              </a:rPr>
              <a:t>COMMUNITY</a:t>
            </a:r>
            <a:endParaRPr lang="en-AU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11449" y="3648728"/>
            <a:ext cx="15377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dirty="0" smtClean="0">
                <a:solidFill>
                  <a:schemeClr val="accent1">
                    <a:lumMod val="75000"/>
                  </a:schemeClr>
                </a:solidFill>
              </a:rPr>
              <a:t>reporting</a:t>
            </a:r>
          </a:p>
          <a:p>
            <a:pPr algn="r"/>
            <a:r>
              <a:rPr lang="en-AU" dirty="0" smtClean="0">
                <a:solidFill>
                  <a:schemeClr val="accent1">
                    <a:lumMod val="75000"/>
                  </a:schemeClr>
                </a:solidFill>
              </a:rPr>
              <a:t>on social</a:t>
            </a:r>
          </a:p>
          <a:p>
            <a:pPr algn="r"/>
            <a:r>
              <a:rPr lang="en-AU" dirty="0" smtClean="0">
                <a:solidFill>
                  <a:schemeClr val="accent1">
                    <a:lumMod val="75000"/>
                  </a:schemeClr>
                </a:solidFill>
              </a:rPr>
              <a:t>responsibility</a:t>
            </a:r>
          </a:p>
          <a:p>
            <a:pPr algn="ctr"/>
            <a:endParaRPr lang="en-A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en-AU" b="1" dirty="0" smtClean="0">
                <a:solidFill>
                  <a:srgbClr val="C00000"/>
                </a:solidFill>
              </a:rPr>
              <a:t>PRIVATE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64427" y="2057399"/>
            <a:ext cx="16981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solidFill>
                  <a:srgbClr val="C00000"/>
                </a:solidFill>
              </a:rPr>
              <a:t>PUBLIC</a:t>
            </a:r>
          </a:p>
          <a:p>
            <a:pPr algn="ctr"/>
            <a:r>
              <a:rPr lang="en-AU" dirty="0" smtClean="0">
                <a:solidFill>
                  <a:schemeClr val="accent1">
                    <a:lumMod val="75000"/>
                  </a:schemeClr>
                </a:solidFill>
              </a:rPr>
              <a:t>evaluating </a:t>
            </a:r>
            <a:r>
              <a:rPr lang="en-AU" dirty="0" smtClean="0">
                <a:solidFill>
                  <a:schemeClr val="accent1">
                    <a:lumMod val="75000"/>
                  </a:schemeClr>
                </a:solidFill>
              </a:rPr>
              <a:t>program effectiveness</a:t>
            </a:r>
            <a:endParaRPr lang="en-A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Government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791480" cy="4525963"/>
          </a:xfrm>
        </p:spPr>
        <p:txBody>
          <a:bodyPr>
            <a:normAutofit lnSpcReduction="10000"/>
          </a:bodyPr>
          <a:lstStyle/>
          <a:p>
            <a:pPr marL="571500" indent="-571500">
              <a:buAutoNum type="romanLcParenBoth"/>
            </a:pPr>
            <a:r>
              <a:rPr lang="en-AU" dirty="0" smtClean="0"/>
              <a:t>through community organisations</a:t>
            </a:r>
          </a:p>
          <a:p>
            <a:pPr marL="571500" indent="-571500">
              <a:buAutoNum type="romanLcParenBoth"/>
            </a:pPr>
            <a:endParaRPr lang="en-AU" sz="3600" dirty="0" smtClean="0"/>
          </a:p>
          <a:p>
            <a:pPr marL="1371600" lvl="2" indent="-571500">
              <a:buNone/>
              <a:tabLst>
                <a:tab pos="2686050" algn="l"/>
                <a:tab pos="3138488" algn="l"/>
                <a:tab pos="3860800" algn="l"/>
              </a:tabLst>
            </a:pPr>
            <a:r>
              <a:rPr lang="en-AU" sz="2800" dirty="0" smtClean="0">
                <a:solidFill>
                  <a:srgbClr val="C00000"/>
                </a:solidFill>
              </a:rPr>
              <a:t>inputs</a:t>
            </a:r>
            <a:r>
              <a:rPr lang="en-AU" sz="2800" dirty="0" smtClean="0"/>
              <a:t>	:	acquittal of grants</a:t>
            </a:r>
          </a:p>
          <a:p>
            <a:pPr marL="1371600" lvl="2" indent="-571500">
              <a:buNone/>
              <a:tabLst>
                <a:tab pos="2686050" algn="l"/>
                <a:tab pos="3138488" algn="l"/>
                <a:tab pos="3860800" algn="l"/>
              </a:tabLst>
            </a:pPr>
            <a:r>
              <a:rPr lang="en-AU" sz="2800" dirty="0" smtClean="0">
                <a:solidFill>
                  <a:srgbClr val="C00000"/>
                </a:solidFill>
              </a:rPr>
              <a:t>outputs</a:t>
            </a:r>
            <a:r>
              <a:rPr lang="en-AU" sz="2800" dirty="0" smtClean="0"/>
              <a:t>	:	measurement of process</a:t>
            </a:r>
          </a:p>
          <a:p>
            <a:pPr marL="1371600" lvl="2" indent="-571500">
              <a:buNone/>
              <a:tabLst>
                <a:tab pos="2686050" algn="l"/>
                <a:tab pos="3138488" algn="l"/>
                <a:tab pos="3860800" algn="l"/>
              </a:tabLst>
            </a:pPr>
            <a:r>
              <a:rPr lang="en-AU" sz="2800" dirty="0" smtClean="0">
                <a:solidFill>
                  <a:srgbClr val="C00000"/>
                </a:solidFill>
              </a:rPr>
              <a:t>outcomes</a:t>
            </a:r>
            <a:r>
              <a:rPr lang="en-AU" sz="2800" dirty="0" smtClean="0"/>
              <a:t>	:	evaluation of results</a:t>
            </a:r>
          </a:p>
          <a:p>
            <a:pPr marL="1371600" lvl="2" indent="-571500">
              <a:buNone/>
              <a:tabLst>
                <a:tab pos="2686050" algn="l"/>
                <a:tab pos="3138488" algn="l"/>
                <a:tab pos="3498850" algn="l"/>
              </a:tabLst>
            </a:pPr>
            <a:r>
              <a:rPr lang="en-AU" sz="2800" dirty="0" smtClean="0"/>
              <a:t>			 	outcome </a:t>
            </a:r>
            <a:r>
              <a:rPr lang="en-AU" sz="2800" dirty="0" smtClean="0"/>
              <a:t>payments</a:t>
            </a:r>
          </a:p>
          <a:p>
            <a:pPr marL="1371600" lvl="2" indent="-571500">
              <a:buNone/>
              <a:tabLst>
                <a:tab pos="2686050" algn="l"/>
                <a:tab pos="3138488" algn="l"/>
                <a:tab pos="3498850" algn="l"/>
              </a:tabLst>
            </a:pPr>
            <a:r>
              <a:rPr lang="en-AU" sz="2800" dirty="0" smtClean="0"/>
              <a:t>				social impact bonds</a:t>
            </a:r>
            <a:endParaRPr lang="en-AU" sz="2800" dirty="0" smtClean="0"/>
          </a:p>
          <a:p>
            <a:pPr marL="1371600" lvl="2" indent="-571500">
              <a:buNone/>
              <a:tabLst>
                <a:tab pos="2686050" algn="l"/>
                <a:tab pos="3138488" algn="l"/>
                <a:tab pos="3498850" algn="l"/>
              </a:tabLst>
            </a:pPr>
            <a:r>
              <a:rPr lang="en-AU" sz="2800" dirty="0" smtClean="0"/>
              <a:t>				capital for social impact</a:t>
            </a:r>
          </a:p>
          <a:p>
            <a:pPr marL="1371600" lvl="2" indent="-571500">
              <a:buNone/>
              <a:tabLst>
                <a:tab pos="2686050" algn="l"/>
                <a:tab pos="3409950" algn="l"/>
              </a:tabLst>
            </a:pPr>
            <a:r>
              <a:rPr lang="en-AU" sz="2800" dirty="0" smtClean="0"/>
              <a:t>			</a:t>
            </a:r>
            <a:endParaRPr lang="en-AU" sz="28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312354" y="5283200"/>
            <a:ext cx="270935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301067" y="4831645"/>
            <a:ext cx="214489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4306712" y="4318000"/>
            <a:ext cx="214489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Government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444" y="1600200"/>
            <a:ext cx="7785836" cy="4525963"/>
          </a:xfrm>
        </p:spPr>
        <p:txBody>
          <a:bodyPr/>
          <a:lstStyle/>
          <a:p>
            <a:pPr marL="541338" indent="-541338">
              <a:buNone/>
            </a:pPr>
            <a:r>
              <a:rPr lang="en-AU" dirty="0" smtClean="0"/>
              <a:t>(ii)	through the coproduction of services</a:t>
            </a:r>
          </a:p>
          <a:p>
            <a:pPr>
              <a:buNone/>
            </a:pPr>
            <a:r>
              <a:rPr lang="en-AU" dirty="0" smtClean="0"/>
              <a:t>	   </a:t>
            </a:r>
          </a:p>
          <a:p>
            <a:pPr>
              <a:buNone/>
            </a:pPr>
            <a:r>
              <a:rPr lang="en-AU" dirty="0" smtClean="0"/>
              <a:t>	   </a:t>
            </a:r>
            <a:r>
              <a:rPr lang="en-AU" dirty="0" smtClean="0">
                <a:solidFill>
                  <a:srgbClr val="C00000"/>
                </a:solidFill>
              </a:rPr>
              <a:t>self-directed programs</a:t>
            </a:r>
          </a:p>
          <a:p>
            <a:pPr>
              <a:buNone/>
            </a:pPr>
            <a:r>
              <a:rPr lang="en-AU" dirty="0" smtClean="0">
                <a:solidFill>
                  <a:srgbClr val="C00000"/>
                </a:solidFill>
              </a:rPr>
              <a:t>	   self-managed budgets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			   diagnostic capacity</a:t>
            </a:r>
          </a:p>
          <a:p>
            <a:pPr>
              <a:buNone/>
            </a:pPr>
            <a:r>
              <a:rPr lang="en-AU" dirty="0" smtClean="0"/>
              <a:t>			   </a:t>
            </a:r>
            <a:r>
              <a:rPr lang="en-AU" dirty="0" err="1" smtClean="0"/>
              <a:t>allocative</a:t>
            </a:r>
            <a:r>
              <a:rPr lang="en-AU" dirty="0" smtClean="0"/>
              <a:t> efficiency</a:t>
            </a:r>
            <a:endParaRPr lang="en-AU" dirty="0"/>
          </a:p>
        </p:txBody>
      </p:sp>
      <p:sp>
        <p:nvSpPr>
          <p:cNvPr id="4" name="Right Brace 3"/>
          <p:cNvSpPr/>
          <p:nvPr/>
        </p:nvSpPr>
        <p:spPr>
          <a:xfrm>
            <a:off x="2302934" y="4097867"/>
            <a:ext cx="767645" cy="1388533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Community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1156" y="1600200"/>
            <a:ext cx="7797124" cy="4525963"/>
          </a:xfrm>
        </p:spPr>
        <p:txBody>
          <a:bodyPr/>
          <a:lstStyle/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			     membership</a:t>
            </a:r>
          </a:p>
          <a:p>
            <a:pPr>
              <a:buNone/>
            </a:pPr>
            <a:r>
              <a:rPr lang="en-AU" dirty="0" smtClean="0">
                <a:solidFill>
                  <a:srgbClr val="C00000"/>
                </a:solidFill>
              </a:rPr>
              <a:t>income</a:t>
            </a:r>
            <a:r>
              <a:rPr lang="en-AU" dirty="0" smtClean="0"/>
              <a:t>	     philanthropy, social investment</a:t>
            </a:r>
          </a:p>
          <a:p>
            <a:pPr>
              <a:buNone/>
            </a:pPr>
            <a:r>
              <a:rPr lang="en-AU" dirty="0" smtClean="0"/>
              <a:t>			     </a:t>
            </a:r>
            <a:r>
              <a:rPr lang="en-AU" dirty="0" smtClean="0"/>
              <a:t>trade</a:t>
            </a:r>
            <a:endParaRPr lang="en-AU" dirty="0" smtClean="0"/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				</a:t>
            </a:r>
            <a:r>
              <a:rPr lang="en-AU" dirty="0" smtClean="0">
                <a:solidFill>
                  <a:srgbClr val="C00000"/>
                </a:solidFill>
              </a:rPr>
              <a:t>outputs</a:t>
            </a:r>
          </a:p>
          <a:p>
            <a:pPr>
              <a:buNone/>
            </a:pPr>
            <a:r>
              <a:rPr lang="en-AU" dirty="0" smtClean="0"/>
              <a:t>				</a:t>
            </a:r>
            <a:r>
              <a:rPr lang="en-AU" dirty="0" smtClean="0">
                <a:solidFill>
                  <a:srgbClr val="C00000"/>
                </a:solidFill>
              </a:rPr>
              <a:t>mission</a:t>
            </a:r>
            <a:endParaRPr lang="en-AU" dirty="0">
              <a:solidFill>
                <a:srgbClr val="C00000"/>
              </a:solidFill>
            </a:endParaRPr>
          </a:p>
        </p:txBody>
      </p:sp>
      <p:sp>
        <p:nvSpPr>
          <p:cNvPr id="4" name="Left Brace 3"/>
          <p:cNvSpPr/>
          <p:nvPr/>
        </p:nvSpPr>
        <p:spPr>
          <a:xfrm>
            <a:off x="2619021" y="2133600"/>
            <a:ext cx="699912" cy="1467555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b="1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788356" y="4470400"/>
            <a:ext cx="857955" cy="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782711" y="4950178"/>
            <a:ext cx="857955" cy="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Business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0844" y="1566334"/>
            <a:ext cx="7966458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AU" dirty="0" smtClean="0"/>
              <a:t>3 BL:</a:t>
            </a:r>
          </a:p>
          <a:p>
            <a:pPr>
              <a:buNone/>
            </a:pPr>
            <a:r>
              <a:rPr lang="en-AU" dirty="0" smtClean="0"/>
              <a:t>	</a:t>
            </a:r>
            <a:r>
              <a:rPr lang="en-AU" dirty="0" smtClean="0">
                <a:solidFill>
                  <a:srgbClr val="C00000"/>
                </a:solidFill>
              </a:rPr>
              <a:t>profit</a:t>
            </a:r>
            <a:r>
              <a:rPr lang="en-AU" dirty="0" smtClean="0"/>
              <a:t>	-	corporate citizenship</a:t>
            </a:r>
          </a:p>
          <a:p>
            <a:pPr>
              <a:buNone/>
            </a:pPr>
            <a:r>
              <a:rPr lang="en-AU" dirty="0" smtClean="0"/>
              <a:t>	</a:t>
            </a:r>
            <a:r>
              <a:rPr lang="en-AU" dirty="0" smtClean="0">
                <a:solidFill>
                  <a:srgbClr val="C00000"/>
                </a:solidFill>
              </a:rPr>
              <a:t>people</a:t>
            </a:r>
            <a:r>
              <a:rPr lang="en-AU" dirty="0" smtClean="0"/>
              <a:t>	-	corporate social responsibility</a:t>
            </a:r>
          </a:p>
          <a:p>
            <a:pPr>
              <a:buNone/>
            </a:pPr>
            <a:r>
              <a:rPr lang="en-AU" dirty="0" smtClean="0"/>
              <a:t>	</a:t>
            </a:r>
            <a:r>
              <a:rPr lang="en-AU" dirty="0" smtClean="0">
                <a:solidFill>
                  <a:srgbClr val="C00000"/>
                </a:solidFill>
              </a:rPr>
              <a:t>planet</a:t>
            </a:r>
            <a:r>
              <a:rPr lang="en-AU" dirty="0" smtClean="0"/>
              <a:t>	-	corporate sustainability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		financial </a:t>
            </a:r>
            <a:r>
              <a:rPr lang="en-AU" dirty="0" smtClean="0"/>
              <a:t>results</a:t>
            </a:r>
          </a:p>
          <a:p>
            <a:pPr>
              <a:buNone/>
            </a:pPr>
            <a:r>
              <a:rPr lang="en-AU" dirty="0" smtClean="0"/>
              <a:t>	</a:t>
            </a:r>
            <a:r>
              <a:rPr lang="en-AU" sz="2200" dirty="0" smtClean="0"/>
              <a:t>	</a:t>
            </a:r>
            <a:r>
              <a:rPr lang="en-AU" sz="2200" dirty="0" smtClean="0"/>
              <a:t>(to shareholders)</a:t>
            </a:r>
            <a:r>
              <a:rPr lang="en-AU" dirty="0" smtClean="0"/>
              <a:t>	      </a:t>
            </a:r>
            <a:r>
              <a:rPr lang="en-AU" dirty="0" smtClean="0"/>
              <a:t>			</a:t>
            </a:r>
            <a:r>
              <a:rPr lang="en-AU" dirty="0" smtClean="0">
                <a:solidFill>
                  <a:srgbClr val="C00000"/>
                </a:solidFill>
              </a:rPr>
              <a:t>    shared</a:t>
            </a:r>
            <a:endParaRPr lang="en-AU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AU" dirty="0" smtClean="0"/>
              <a:t>		social/environmental </a:t>
            </a:r>
            <a:r>
              <a:rPr lang="en-AU" dirty="0" smtClean="0"/>
              <a:t>outcomes	    </a:t>
            </a:r>
            <a:r>
              <a:rPr lang="en-AU" dirty="0" smtClean="0">
                <a:solidFill>
                  <a:srgbClr val="C00000"/>
                </a:solidFill>
              </a:rPr>
              <a:t>value</a:t>
            </a:r>
          </a:p>
          <a:p>
            <a:pPr>
              <a:buNone/>
            </a:pPr>
            <a:r>
              <a:rPr lang="en-AU" dirty="0" smtClean="0"/>
              <a:t>	</a:t>
            </a:r>
            <a:r>
              <a:rPr lang="en-AU" dirty="0" smtClean="0"/>
              <a:t>	</a:t>
            </a:r>
            <a:r>
              <a:rPr lang="en-AU" sz="2200" dirty="0" smtClean="0"/>
              <a:t>(to stakeholders)</a:t>
            </a:r>
            <a:r>
              <a:rPr lang="en-AU" dirty="0" smtClean="0"/>
              <a:t>		</a:t>
            </a:r>
            <a:r>
              <a:rPr lang="en-AU" dirty="0" smtClean="0"/>
              <a:t>	</a:t>
            </a:r>
            <a:endParaRPr lang="en-AU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AU" dirty="0" smtClean="0"/>
              <a:t>		</a:t>
            </a:r>
            <a:endParaRPr lang="en-AU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433689" y="3984979"/>
            <a:ext cx="417689" cy="3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ight Brace 5"/>
          <p:cNvSpPr/>
          <p:nvPr/>
        </p:nvSpPr>
        <p:spPr>
          <a:xfrm>
            <a:off x="6118578" y="3894667"/>
            <a:ext cx="609601" cy="1636889"/>
          </a:xfrm>
          <a:prstGeom prst="rightBrace">
            <a:avLst>
              <a:gd name="adj1" fmla="val 23039"/>
              <a:gd name="adj2" fmla="val 51010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Evaluative Challenge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9556" y="1600200"/>
            <a:ext cx="7898723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  <a:tabLst>
                <a:tab pos="3409950" algn="l"/>
              </a:tabLst>
            </a:pPr>
            <a:r>
              <a:rPr lang="en-AU" sz="2400" dirty="0" smtClean="0">
                <a:solidFill>
                  <a:srgbClr val="C00000"/>
                </a:solidFill>
              </a:rPr>
              <a:t>achievement of</a:t>
            </a:r>
            <a:r>
              <a:rPr lang="en-AU" sz="2400" dirty="0" smtClean="0">
                <a:solidFill>
                  <a:srgbClr val="C00000"/>
                </a:solidFill>
              </a:rPr>
              <a:t> </a:t>
            </a:r>
            <a:r>
              <a:rPr lang="en-AU" sz="2400" dirty="0" smtClean="0">
                <a:solidFill>
                  <a:srgbClr val="C00000"/>
                </a:solidFill>
              </a:rPr>
              <a:t>positive</a:t>
            </a:r>
            <a:r>
              <a:rPr lang="en-AU" sz="2400" dirty="0" smtClean="0"/>
              <a:t>	e.g. employment </a:t>
            </a:r>
            <a:br>
              <a:rPr lang="en-AU" sz="2400" dirty="0" smtClean="0"/>
            </a:br>
            <a:r>
              <a:rPr lang="en-AU" sz="2400" dirty="0" smtClean="0">
                <a:solidFill>
                  <a:srgbClr val="C00000"/>
                </a:solidFill>
              </a:rPr>
              <a:t>outcomes</a:t>
            </a:r>
            <a:r>
              <a:rPr lang="en-AU" sz="2400" dirty="0" smtClean="0"/>
              <a:t>	       ecological protection</a:t>
            </a:r>
          </a:p>
          <a:p>
            <a:pPr>
              <a:buNone/>
              <a:tabLst>
                <a:tab pos="3409950" algn="l"/>
              </a:tabLst>
            </a:pPr>
            <a:endParaRPr lang="en-AU" sz="2400" dirty="0" smtClean="0">
              <a:solidFill>
                <a:srgbClr val="C00000"/>
              </a:solidFill>
            </a:endParaRPr>
          </a:p>
          <a:p>
            <a:pPr>
              <a:buNone/>
              <a:tabLst>
                <a:tab pos="3409950" algn="l"/>
              </a:tabLst>
            </a:pPr>
            <a:r>
              <a:rPr lang="en-AU" sz="2400" dirty="0" smtClean="0">
                <a:solidFill>
                  <a:srgbClr val="C00000"/>
                </a:solidFill>
              </a:rPr>
              <a:t>reduction </a:t>
            </a:r>
            <a:r>
              <a:rPr lang="en-AU" sz="2400" dirty="0" smtClean="0">
                <a:solidFill>
                  <a:srgbClr val="C00000"/>
                </a:solidFill>
              </a:rPr>
              <a:t>in public </a:t>
            </a:r>
            <a:r>
              <a:rPr lang="en-AU" sz="2400" dirty="0" smtClean="0"/>
              <a:t>	e.g. </a:t>
            </a:r>
            <a:r>
              <a:rPr lang="en-AU" sz="2400" dirty="0" smtClean="0"/>
              <a:t>out-of-home </a:t>
            </a:r>
            <a:r>
              <a:rPr lang="en-AU" sz="2400" dirty="0" smtClean="0"/>
              <a:t>care</a:t>
            </a:r>
            <a:br>
              <a:rPr lang="en-AU" sz="2400" dirty="0" smtClean="0"/>
            </a:br>
            <a:r>
              <a:rPr lang="en-AU" sz="2400" dirty="0" smtClean="0">
                <a:solidFill>
                  <a:srgbClr val="C00000"/>
                </a:solidFill>
              </a:rPr>
              <a:t>expenditure</a:t>
            </a:r>
            <a:r>
              <a:rPr lang="en-AU" sz="2400" dirty="0" smtClean="0"/>
              <a:t>	      prisoner recidivism</a:t>
            </a:r>
          </a:p>
          <a:p>
            <a:pPr>
              <a:buNone/>
              <a:tabLst>
                <a:tab pos="3860800" algn="l"/>
              </a:tabLst>
            </a:pPr>
            <a:endParaRPr lang="en-AU" sz="2400" dirty="0" smtClean="0"/>
          </a:p>
          <a:p>
            <a:pPr>
              <a:buNone/>
              <a:tabLst>
                <a:tab pos="3409950" algn="l"/>
              </a:tabLst>
            </a:pPr>
            <a:r>
              <a:rPr lang="en-AU" sz="2400" dirty="0" smtClean="0">
                <a:solidFill>
                  <a:srgbClr val="C00000"/>
                </a:solidFill>
              </a:rPr>
              <a:t>creation of</a:t>
            </a:r>
          </a:p>
          <a:p>
            <a:pPr>
              <a:buNone/>
              <a:tabLst>
                <a:tab pos="3409950" algn="l"/>
              </a:tabLst>
            </a:pPr>
            <a:r>
              <a:rPr lang="en-AU" sz="2400" dirty="0" smtClean="0">
                <a:solidFill>
                  <a:srgbClr val="C00000"/>
                </a:solidFill>
              </a:rPr>
              <a:t>beneficial </a:t>
            </a:r>
            <a:r>
              <a:rPr lang="en-AU" sz="2400" dirty="0" smtClean="0">
                <a:solidFill>
                  <a:srgbClr val="C00000"/>
                </a:solidFill>
              </a:rPr>
              <a:t>social impact</a:t>
            </a:r>
            <a:r>
              <a:rPr lang="en-AU" sz="2400" dirty="0" smtClean="0"/>
              <a:t>	e.g. creation of social capital</a:t>
            </a:r>
          </a:p>
          <a:p>
            <a:pPr>
              <a:tabLst>
                <a:tab pos="3409950" algn="l"/>
              </a:tabLst>
            </a:pPr>
            <a:r>
              <a:rPr lang="en-AU" sz="2400" dirty="0" smtClean="0">
                <a:solidFill>
                  <a:srgbClr val="00B050"/>
                </a:solidFill>
              </a:rPr>
              <a:t>related outcomes</a:t>
            </a:r>
            <a:r>
              <a:rPr lang="en-AU" sz="2400" dirty="0" smtClean="0"/>
              <a:t>	      extent of self-reliance</a:t>
            </a:r>
          </a:p>
          <a:p>
            <a:pPr>
              <a:tabLst>
                <a:tab pos="3409950" algn="l"/>
              </a:tabLst>
            </a:pPr>
            <a:r>
              <a:rPr lang="en-AU" sz="2400" dirty="0" smtClean="0">
                <a:solidFill>
                  <a:srgbClr val="00B050"/>
                </a:solidFill>
              </a:rPr>
              <a:t>systemic values</a:t>
            </a:r>
            <a:r>
              <a:rPr lang="en-AU" sz="2400" dirty="0" smtClean="0"/>
              <a:t>		   level of civic engagement</a:t>
            </a:r>
          </a:p>
          <a:p>
            <a:pPr>
              <a:tabLst>
                <a:tab pos="3409950" algn="l"/>
              </a:tabLst>
            </a:pPr>
            <a:r>
              <a:rPr lang="en-AU" sz="2400" dirty="0" smtClean="0">
                <a:solidFill>
                  <a:srgbClr val="00B050"/>
                </a:solidFill>
              </a:rPr>
              <a:t>socially responsible</a:t>
            </a:r>
            <a:br>
              <a:rPr lang="en-AU" sz="2400" dirty="0" smtClean="0">
                <a:solidFill>
                  <a:srgbClr val="00B050"/>
                </a:solidFill>
              </a:rPr>
            </a:br>
            <a:r>
              <a:rPr lang="en-AU" sz="2400" dirty="0" smtClean="0">
                <a:solidFill>
                  <a:srgbClr val="00B050"/>
                </a:solidFill>
              </a:rPr>
              <a:t>behaviours</a:t>
            </a:r>
          </a:p>
          <a:p>
            <a:pPr>
              <a:tabLst>
                <a:tab pos="3409950" algn="l"/>
              </a:tabLst>
            </a:pPr>
            <a:endParaRPr lang="en-AU" sz="2400" dirty="0" smtClean="0"/>
          </a:p>
          <a:p>
            <a:pPr>
              <a:buNone/>
            </a:pPr>
            <a:endParaRPr lang="en-A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Measuring Social Impact (</a:t>
            </a:r>
            <a:r>
              <a:rPr lang="en-AU" dirty="0" err="1" smtClean="0"/>
              <a:t>i</a:t>
            </a:r>
            <a:r>
              <a:rPr lang="en-AU" dirty="0" smtClean="0"/>
              <a:t>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5689" y="1509889"/>
            <a:ext cx="8037688" cy="4525963"/>
          </a:xfrm>
        </p:spPr>
        <p:txBody>
          <a:bodyPr>
            <a:noAutofit/>
          </a:bodyPr>
          <a:lstStyle/>
          <a:p>
            <a:pPr marL="571500" indent="-571500">
              <a:buAutoNum type="romanLcParenBoth"/>
              <a:tabLst>
                <a:tab pos="3409950" algn="l"/>
              </a:tabLst>
            </a:pPr>
            <a:r>
              <a:rPr lang="en-AU" sz="2000" dirty="0" smtClean="0"/>
              <a:t>to measure value, e.g.	</a:t>
            </a:r>
            <a:r>
              <a:rPr lang="en-AU" sz="2000" dirty="0" smtClean="0">
                <a:solidFill>
                  <a:schemeClr val="accent2"/>
                </a:solidFill>
              </a:rPr>
              <a:t>- alleviation of hardship</a:t>
            </a:r>
          </a:p>
          <a:p>
            <a:pPr marL="571500" indent="-571500">
              <a:buNone/>
              <a:tabLst>
                <a:tab pos="3409950" algn="l"/>
              </a:tabLst>
            </a:pPr>
            <a:r>
              <a:rPr lang="en-AU" sz="2000" dirty="0" smtClean="0"/>
              <a:t>		</a:t>
            </a:r>
            <a:r>
              <a:rPr lang="en-AU" sz="2000" dirty="0" smtClean="0">
                <a:solidFill>
                  <a:schemeClr val="accent2"/>
                </a:solidFill>
              </a:rPr>
              <a:t>-</a:t>
            </a:r>
            <a:r>
              <a:rPr lang="en-AU" sz="2000" dirty="0" smtClean="0"/>
              <a:t> </a:t>
            </a:r>
            <a:r>
              <a:rPr lang="en-AU" sz="2000" dirty="0" smtClean="0">
                <a:solidFill>
                  <a:schemeClr val="accent2"/>
                </a:solidFill>
              </a:rPr>
              <a:t>reduced </a:t>
            </a:r>
            <a:r>
              <a:rPr lang="en-AU" sz="2000" dirty="0" smtClean="0">
                <a:solidFill>
                  <a:schemeClr val="accent2"/>
                </a:solidFill>
              </a:rPr>
              <a:t>inequality</a:t>
            </a:r>
          </a:p>
          <a:p>
            <a:pPr marL="571500" indent="-571500">
              <a:buNone/>
              <a:tabLst>
                <a:tab pos="3409950" algn="l"/>
              </a:tabLst>
            </a:pPr>
            <a:r>
              <a:rPr lang="en-AU" sz="2000" dirty="0" smtClean="0">
                <a:solidFill>
                  <a:schemeClr val="accent2"/>
                </a:solidFill>
              </a:rPr>
              <a:t>		</a:t>
            </a:r>
            <a:r>
              <a:rPr lang="en-AU" sz="2000" dirty="0" smtClean="0">
                <a:solidFill>
                  <a:schemeClr val="accent2"/>
                </a:solidFill>
              </a:rPr>
              <a:t>- improved </a:t>
            </a:r>
            <a:r>
              <a:rPr lang="en-AU" sz="2000" dirty="0" smtClean="0">
                <a:solidFill>
                  <a:schemeClr val="accent2"/>
                </a:solidFill>
              </a:rPr>
              <a:t>wellbeing</a:t>
            </a:r>
          </a:p>
          <a:p>
            <a:pPr marL="571500" indent="-571500">
              <a:buNone/>
              <a:tabLst>
                <a:tab pos="3409950" algn="l"/>
              </a:tabLst>
            </a:pPr>
            <a:r>
              <a:rPr lang="en-AU" sz="2000" dirty="0" smtClean="0">
                <a:solidFill>
                  <a:schemeClr val="accent2"/>
                </a:solidFill>
              </a:rPr>
              <a:t>		</a:t>
            </a:r>
            <a:r>
              <a:rPr lang="en-AU" sz="2000" dirty="0" smtClean="0">
                <a:solidFill>
                  <a:schemeClr val="accent2"/>
                </a:solidFill>
              </a:rPr>
              <a:t>- more </a:t>
            </a:r>
            <a:r>
              <a:rPr lang="en-AU" sz="2000" dirty="0" smtClean="0">
                <a:solidFill>
                  <a:schemeClr val="accent2"/>
                </a:solidFill>
              </a:rPr>
              <a:t>harmonious society</a:t>
            </a:r>
          </a:p>
          <a:p>
            <a:pPr marL="571500" indent="-571500">
              <a:buNone/>
              <a:tabLst>
                <a:tab pos="3409950" algn="l"/>
              </a:tabLst>
            </a:pPr>
            <a:endParaRPr lang="en-AU" sz="2000" dirty="0" smtClean="0"/>
          </a:p>
          <a:p>
            <a:pPr marL="571500" indent="-571500">
              <a:buAutoNum type="romanLcParenBoth" startAt="2"/>
              <a:tabLst>
                <a:tab pos="3409950" algn="l"/>
              </a:tabLst>
            </a:pPr>
            <a:r>
              <a:rPr lang="en-AU" sz="2000" dirty="0" smtClean="0"/>
              <a:t>at different levels	- </a:t>
            </a:r>
            <a:r>
              <a:rPr lang="en-AU" sz="2000" dirty="0" smtClean="0">
                <a:solidFill>
                  <a:schemeClr val="accent2"/>
                </a:solidFill>
              </a:rPr>
              <a:t>programmatic</a:t>
            </a:r>
            <a:r>
              <a:rPr lang="en-AU" sz="2000" dirty="0" smtClean="0"/>
              <a:t> (e.g. feeding the homeless)</a:t>
            </a:r>
          </a:p>
          <a:p>
            <a:pPr marL="571500" indent="-571500">
              <a:buNone/>
              <a:tabLst>
                <a:tab pos="3409950" algn="l"/>
              </a:tabLst>
            </a:pPr>
            <a:r>
              <a:rPr lang="en-AU" sz="2000" dirty="0" smtClean="0"/>
              <a:t>		- </a:t>
            </a:r>
            <a:r>
              <a:rPr lang="en-AU" sz="2000" dirty="0" smtClean="0">
                <a:solidFill>
                  <a:schemeClr val="accent2"/>
                </a:solidFill>
              </a:rPr>
              <a:t>organisational</a:t>
            </a:r>
            <a:r>
              <a:rPr lang="en-AU" sz="2000" dirty="0" smtClean="0"/>
              <a:t> (e.g. </a:t>
            </a:r>
            <a:r>
              <a:rPr lang="en-AU" sz="2000" dirty="0" smtClean="0"/>
              <a:t>relieving </a:t>
            </a:r>
            <a:r>
              <a:rPr lang="en-AU" sz="2000" dirty="0" smtClean="0"/>
              <a:t>poverty)</a:t>
            </a:r>
          </a:p>
          <a:p>
            <a:pPr marL="571500" indent="-571500">
              <a:buNone/>
              <a:tabLst>
                <a:tab pos="3409950" algn="l"/>
              </a:tabLst>
            </a:pPr>
            <a:r>
              <a:rPr lang="en-AU" sz="2000" dirty="0" smtClean="0"/>
              <a:t>		- </a:t>
            </a:r>
            <a:r>
              <a:rPr lang="en-AU" sz="2000" dirty="0" smtClean="0">
                <a:solidFill>
                  <a:schemeClr val="accent2"/>
                </a:solidFill>
              </a:rPr>
              <a:t>systemic</a:t>
            </a:r>
            <a:r>
              <a:rPr lang="en-AU" sz="2000" dirty="0" smtClean="0"/>
              <a:t> (e.g. food redistribution)</a:t>
            </a:r>
          </a:p>
          <a:p>
            <a:pPr marL="571500" indent="-571500">
              <a:buNone/>
              <a:tabLst>
                <a:tab pos="3409950" algn="l"/>
              </a:tabLst>
            </a:pPr>
            <a:r>
              <a:rPr lang="en-AU" sz="2000" dirty="0" smtClean="0"/>
              <a:t>		- </a:t>
            </a:r>
            <a:r>
              <a:rPr lang="en-AU" sz="2000" dirty="0" smtClean="0">
                <a:solidFill>
                  <a:schemeClr val="accent2"/>
                </a:solidFill>
              </a:rPr>
              <a:t>sectoral </a:t>
            </a:r>
            <a:r>
              <a:rPr lang="en-AU" sz="2000" dirty="0" smtClean="0"/>
              <a:t>(e.g. affordable housing)</a:t>
            </a:r>
          </a:p>
          <a:p>
            <a:pPr marL="571500" indent="-571500">
              <a:buNone/>
              <a:tabLst>
                <a:tab pos="3409950" algn="l"/>
              </a:tabLst>
            </a:pPr>
            <a:endParaRPr lang="en-AU" sz="2000" dirty="0" smtClean="0"/>
          </a:p>
          <a:p>
            <a:pPr marL="571500" indent="-571500">
              <a:buAutoNum type="romanLcParenBoth" startAt="3"/>
              <a:tabLst>
                <a:tab pos="3409950" algn="l"/>
              </a:tabLst>
            </a:pPr>
            <a:r>
              <a:rPr lang="en-AU" sz="2000" dirty="0" smtClean="0"/>
              <a:t>created both	- </a:t>
            </a:r>
            <a:r>
              <a:rPr lang="en-AU" sz="2000" dirty="0" smtClean="0">
                <a:solidFill>
                  <a:schemeClr val="accent2"/>
                </a:solidFill>
              </a:rPr>
              <a:t>directly</a:t>
            </a:r>
          </a:p>
          <a:p>
            <a:pPr marL="571500" indent="-571500">
              <a:buNone/>
              <a:tabLst>
                <a:tab pos="3409950" algn="l"/>
              </a:tabLst>
            </a:pPr>
            <a:r>
              <a:rPr lang="en-AU" sz="2000" dirty="0" smtClean="0"/>
              <a:t>	              and	- </a:t>
            </a:r>
            <a:r>
              <a:rPr lang="en-AU" sz="2000" dirty="0" smtClean="0">
                <a:solidFill>
                  <a:schemeClr val="accent2"/>
                </a:solidFill>
              </a:rPr>
              <a:t>indirectly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I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CSI Powerpoint template</Template>
  <TotalTime>987</TotalTime>
  <Words>413</Words>
  <Application>Microsoft Office PowerPoint</Application>
  <PresentationFormat>On-screen Show (4:3)</PresentationFormat>
  <Paragraphs>170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CSI Powerpoint template</vt:lpstr>
      <vt:lpstr>The Evaluation of Public and Social Impact</vt:lpstr>
      <vt:lpstr>The Dimensions of Public and Social Innovation</vt:lpstr>
      <vt:lpstr>Government</vt:lpstr>
      <vt:lpstr>Government</vt:lpstr>
      <vt:lpstr>Government</vt:lpstr>
      <vt:lpstr>Community</vt:lpstr>
      <vt:lpstr>Business</vt:lpstr>
      <vt:lpstr>The Evaluative Challenge</vt:lpstr>
      <vt:lpstr>Measuring Social Impact (i)</vt:lpstr>
      <vt:lpstr>Measuring Social Impact (ii)</vt:lpstr>
      <vt:lpstr>Measuring Social Impact (iii)</vt:lpstr>
      <vt:lpstr>Measuring Social Impact (iv)</vt:lpstr>
      <vt:lpstr>Measuring Social Impact: Origins</vt:lpstr>
      <vt:lpstr>Measuring Social Impact:  Methodologies (i)</vt:lpstr>
      <vt:lpstr>Measuring Social Impact:  Methodologies (ii)</vt:lpstr>
      <vt:lpstr>The Dangers of Measuring Social Impact</vt:lpstr>
      <vt:lpstr>The Benefits of Measuring Social Impact</vt:lpstr>
    </vt:vector>
  </TitlesOfParts>
  <Company>ASB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z3266678</dc:creator>
  <cp:lastModifiedBy>Christine Norgrove</cp:lastModifiedBy>
  <cp:revision>159</cp:revision>
  <dcterms:created xsi:type="dcterms:W3CDTF">2010-06-23T23:47:19Z</dcterms:created>
  <dcterms:modified xsi:type="dcterms:W3CDTF">2011-09-01T02:19:36Z</dcterms:modified>
</cp:coreProperties>
</file>